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1"/>
    <p:sldMasterId id="2147483668" r:id="rId2"/>
  </p:sldMasterIdLst>
  <p:notesMasterIdLst>
    <p:notesMasterId r:id="rId16"/>
  </p:notesMasterIdLst>
  <p:sldIdLst>
    <p:sldId id="258" r:id="rId3"/>
    <p:sldId id="282" r:id="rId4"/>
    <p:sldId id="283" r:id="rId5"/>
    <p:sldId id="284" r:id="rId6"/>
    <p:sldId id="285" r:id="rId7"/>
    <p:sldId id="291" r:id="rId8"/>
    <p:sldId id="287" r:id="rId9"/>
    <p:sldId id="288" r:id="rId10"/>
    <p:sldId id="289" r:id="rId11"/>
    <p:sldId id="293" r:id="rId12"/>
    <p:sldId id="292" r:id="rId13"/>
    <p:sldId id="290" r:id="rId14"/>
    <p:sldId id="28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899" autoAdjust="0"/>
  </p:normalViewPr>
  <p:slideViewPr>
    <p:cSldViewPr snapToGrid="0" snapToObjects="1">
      <p:cViewPr varScale="1">
        <p:scale>
          <a:sx n="108" d="100"/>
          <a:sy n="108" d="100"/>
        </p:scale>
        <p:origin x="1740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5/10/relationships/revisionInfo" Target="revisionInfo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tiff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3BE855-7F41-4678-A27D-0854F47790E9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527459-CE57-41A9-AAE3-984E76712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033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49588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921164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E5B3D-10E2-374E-89E1-D76DF1BB524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19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32614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3261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E5B3D-10E2-374E-89E1-D76DF1BB524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76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55900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E5B3D-10E2-374E-89E1-D76DF1BB5247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837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49588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3620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2959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D8CC6-5F22-9F42-B211-D5B31A73C596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262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2959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29590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D8CC6-5F22-9F42-B211-D5B31A73C596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228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51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D8CC6-5F22-9F42-B211-D5B31A73C596}" type="datetimeFigureOut">
              <a:rPr lang="en-US" smtClean="0"/>
              <a:t>12/17/2017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89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326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969E5B3D-10E2-374E-89E1-D76DF1BB5247}" type="datetimeFigureOut">
              <a:rPr lang="en-US" smtClean="0"/>
              <a:pPr/>
              <a:t>12/17/2017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421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2" r:id="rId3"/>
    <p:sldLayoutId id="2147483667" r:id="rId4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585D8CC6-5F22-9F42-B211-D5B31A73C596}" type="datetimeFigureOut">
              <a:rPr lang="en-US" smtClean="0"/>
              <a:pPr/>
              <a:t>12/17/2017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373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2" r:id="rId3"/>
    <p:sldLayoutId id="2147483677" r:id="rId4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ws/aws-iot-device-sdk-python#id3" TargetMode="External"/><Relationship Id="rId3" Type="http://schemas.openxmlformats.org/officeDocument/2006/relationships/hyperlink" Target="http://docs.aws.amazon.com/iot/latest/developerguide/iot-sdk-setup.html" TargetMode="External"/><Relationship Id="rId7" Type="http://schemas.openxmlformats.org/officeDocument/2006/relationships/hyperlink" Target="http://www.gpsinformation.org/dale/nmea.htm" TargetMode="External"/><Relationship Id="rId2" Type="http://schemas.openxmlformats.org/officeDocument/2006/relationships/hyperlink" Target="https://github.com/pratikshrivastava/IOT_FALL17_PROJECT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techblog.calvinboey.com/raspberrypi-aws-iot-python/" TargetMode="External"/><Relationship Id="rId5" Type="http://schemas.openxmlformats.org/officeDocument/2006/relationships/hyperlink" Target="https://punchthrough.com/blog/posts/setting-up-aws-iot-with-lightblue-cloud-connect" TargetMode="External"/><Relationship Id="rId4" Type="http://schemas.openxmlformats.org/officeDocument/2006/relationships/hyperlink" Target="http://docs.aws.amazon.com/iot/latest/developerguide/iot-ddb-rule.html" TargetMode="External"/><Relationship Id="rId9" Type="http://schemas.openxmlformats.org/officeDocument/2006/relationships/hyperlink" Target="https://raspberrypi.stackexchange.com/questions/45570/how-do-i-make-serial-work-on-the-raspberry-pi3/45571#45571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I-01-060807-011.jpg"/>
          <p:cNvPicPr>
            <a:picLocks noChangeAspect="1"/>
          </p:cNvPicPr>
          <p:nvPr/>
        </p:nvPicPr>
        <p:blipFill>
          <a:blip r:embed="rId2"/>
          <a:srcRect t="11048" r="30277" b="10384"/>
          <a:stretch>
            <a:fillRect/>
          </a:stretch>
        </p:blipFill>
        <p:spPr>
          <a:xfrm>
            <a:off x="0" y="727113"/>
            <a:ext cx="9167149" cy="62463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52400" y="5562600"/>
            <a:ext cx="9448800" cy="591311"/>
          </a:xfrm>
          <a:prstGeom prst="rect">
            <a:avLst/>
          </a:prstGeom>
          <a:solidFill>
            <a:schemeClr val="bg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-129251" y="1922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FA17IS590- Internet </a:t>
            </a:r>
            <a:r>
              <a:rPr lang="en-US" sz="20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Things</a:t>
            </a:r>
          </a:p>
          <a:p>
            <a:pPr algn="ctr"/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Project – GPS Tracker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748327" y="5509630"/>
            <a:ext cx="50292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>
                    <a:lumMod val="75000"/>
                  </a:schemeClr>
                </a:solidFill>
              </a:rPr>
              <a:t>		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Submitted by: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Niteesh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Kanungo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Pratik Shrivastava </a:t>
            </a:r>
          </a:p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Instructor: Mark </a:t>
            </a:r>
            <a:r>
              <a:rPr lang="en-US" sz="1200" b="1" dirty="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Moran</a:t>
            </a:r>
            <a:endParaRPr lang="en-US" sz="1200" b="1" dirty="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University of Illinois at Urbana-Champaign</a:t>
            </a:r>
          </a:p>
        </p:txBody>
      </p:sp>
      <p:pic>
        <p:nvPicPr>
          <p:cNvPr id="9" name="Picture 8" descr="wordmark_horz_bold.tif"/>
          <p:cNvPicPr>
            <a:picLocks noChangeAspect="1"/>
          </p:cNvPicPr>
          <p:nvPr/>
        </p:nvPicPr>
        <p:blipFill>
          <a:blip r:embed="rId3"/>
          <a:srcRect r="86207"/>
          <a:stretch>
            <a:fillRect/>
          </a:stretch>
        </p:blipFill>
        <p:spPr>
          <a:xfrm>
            <a:off x="7696200" y="5696711"/>
            <a:ext cx="304800" cy="36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87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 smtClean="0"/>
              <a:t>Visualization</a:t>
            </a:r>
            <a:endParaRPr lang="en-US" sz="4000" b="1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/>
          <a:srcRect l="15432" t="8463" r="8301" b="5559"/>
          <a:stretch/>
        </p:blipFill>
        <p:spPr bwMode="auto">
          <a:xfrm>
            <a:off x="1319352" y="1502546"/>
            <a:ext cx="6096924" cy="42957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18202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0FE5C-57D2-4DF5-A553-B09993ED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Issues/Resolutions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21CC0-D59B-4772-A766-53C266462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308683"/>
          </a:xfrm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§"/>
            </a:pPr>
            <a:endParaRPr lang="en-US" sz="20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/>
              <a:t>OS process interfering with serial port.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dirty="0" smtClean="0"/>
              <a:t>Garbage data thrown by GPS Module.</a:t>
            </a:r>
            <a:endParaRPr lang="en-US" sz="2000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918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0FE5C-57D2-4DF5-A553-B09993ED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21CC0-D59B-4772-A766-53C266462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57150" indent="0">
              <a:buNone/>
            </a:pPr>
            <a:endParaRPr lang="en-US" b="1" dirty="0"/>
          </a:p>
          <a:p>
            <a:pPr marL="57150" indent="0">
              <a:buNone/>
            </a:pPr>
            <a:r>
              <a:rPr lang="en-US" b="1" dirty="0"/>
              <a:t>GitHub Repository link:</a:t>
            </a:r>
          </a:p>
          <a:p>
            <a:pPr lvl="1"/>
            <a:r>
              <a:rPr lang="en-US" sz="2900" u="sng" dirty="0">
                <a:hlinkClick r:id="rId2"/>
              </a:rPr>
              <a:t>https://github.com/pratikshrivastava/IOT_FALL17_PROJECT</a:t>
            </a:r>
            <a:endParaRPr lang="en-US" sz="2900" u="sng" dirty="0"/>
          </a:p>
          <a:p>
            <a:pPr marL="57150" indent="0">
              <a:buNone/>
            </a:pPr>
            <a:endParaRPr lang="en-US" b="1" dirty="0"/>
          </a:p>
          <a:p>
            <a:pPr marL="57150" indent="0">
              <a:buNone/>
            </a:pPr>
            <a:r>
              <a:rPr lang="en-US" b="1" dirty="0"/>
              <a:t>References: </a:t>
            </a:r>
          </a:p>
          <a:p>
            <a:pPr lvl="1"/>
            <a:r>
              <a:rPr lang="en-US" u="sng" dirty="0">
                <a:hlinkClick r:id="rId3"/>
              </a:rPr>
              <a:t>http://docs.aws.amazon.com/iot/latest/developerguide/iot-sdk-setup.html</a:t>
            </a:r>
            <a:endParaRPr lang="en-US" dirty="0"/>
          </a:p>
          <a:p>
            <a:pPr lvl="1"/>
            <a:r>
              <a:rPr lang="en-US" u="sng" dirty="0">
                <a:hlinkClick r:id="rId4"/>
              </a:rPr>
              <a:t>http://docs.aws.amazon.com/iot/latest/developerguide/iot-ddb-rule.html</a:t>
            </a:r>
            <a:endParaRPr lang="en-US" dirty="0"/>
          </a:p>
          <a:p>
            <a:pPr lvl="1"/>
            <a:r>
              <a:rPr lang="en-US" u="sng" dirty="0">
                <a:hlinkClick r:id="rId5"/>
              </a:rPr>
              <a:t>https://punchthrough.com/blog/posts/setting-up-aws-iot-with-lightblue-cloud-connect</a:t>
            </a:r>
            <a:endParaRPr lang="en-US" dirty="0"/>
          </a:p>
          <a:p>
            <a:pPr lvl="1"/>
            <a:r>
              <a:rPr lang="en-US" u="sng" dirty="0">
                <a:hlinkClick r:id="rId6"/>
              </a:rPr>
              <a:t>http://techblog.calvinboey.com/raspberrypi-aws-iot-python/</a:t>
            </a:r>
            <a:endParaRPr lang="en-US" dirty="0"/>
          </a:p>
          <a:p>
            <a:pPr lvl="1"/>
            <a:r>
              <a:rPr lang="en-US" u="sng" dirty="0">
                <a:hlinkClick r:id="rId7"/>
              </a:rPr>
              <a:t>http://www.gpsinformation.org/dale/nmea.htm</a:t>
            </a:r>
            <a:endParaRPr lang="en-US" dirty="0"/>
          </a:p>
          <a:p>
            <a:pPr lvl="1"/>
            <a:r>
              <a:rPr lang="en-US" u="sng" dirty="0">
                <a:hlinkClick r:id="rId8"/>
              </a:rPr>
              <a:t>https://github.com/aws/aws-iot-device-sdk-python#id3</a:t>
            </a:r>
            <a:endParaRPr lang="en-US" dirty="0"/>
          </a:p>
          <a:p>
            <a:pPr lvl="1"/>
            <a:r>
              <a:rPr lang="en-US" u="sng" dirty="0">
                <a:hlinkClick r:id="rId9"/>
              </a:rPr>
              <a:t>https://raspberrypi.stackexchange.com/questions/45570/how-do-i-make-serial-work-on-the-raspberry-pi3/45571#45571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790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Thank You!!</a:t>
            </a:r>
          </a:p>
          <a:p>
            <a:pPr marL="0" indent="0" algn="ctr">
              <a:buNone/>
            </a:pPr>
            <a:r>
              <a:rPr lang="en-US" b="1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263115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241A3-9F5E-499F-8C76-2A6FA90E6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Agenda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E0F7019-2815-4553-A78A-4677B1F3FC07}"/>
              </a:ext>
            </a:extLst>
          </p:cNvPr>
          <p:cNvSpPr/>
          <p:nvPr/>
        </p:nvSpPr>
        <p:spPr>
          <a:xfrm>
            <a:off x="457199" y="1766132"/>
            <a:ext cx="802758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/>
              <a:t>Problem Statement &amp; Motivation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/>
              <a:t>Business Model Canvas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/>
              <a:t>Raspberry Pi and GPS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/>
              <a:t>AWS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/>
              <a:t>Geofencing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/>
              <a:t>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/>
              <a:t>Questions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72704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DCDB4-91C9-4508-9BB0-708AFBFB3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056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b="1" dirty="0"/>
              <a:t>Problem Statement &amp; Motivation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5DC589-52BD-4341-B346-055FBFB34E55}"/>
              </a:ext>
            </a:extLst>
          </p:cNvPr>
          <p:cNvSpPr txBox="1"/>
          <p:nvPr/>
        </p:nvSpPr>
        <p:spPr>
          <a:xfrm>
            <a:off x="529389" y="1648326"/>
            <a:ext cx="810326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Main objective for the project 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Designing and Working of the IOT system from scratch. </a:t>
            </a:r>
            <a:endParaRPr lang="en-US" sz="1600" dirty="0" smtClean="0"/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US" sz="1600" dirty="0" smtClean="0"/>
              <a:t>Working </a:t>
            </a:r>
            <a:r>
              <a:rPr lang="en-US" sz="1600" dirty="0"/>
              <a:t>with Raspberry Pi, Sensors and AWS Cloud Technology to understand how the implementation is done at the software level and how each part within the ecosystem works as a network. 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Understanding Application of </a:t>
            </a:r>
            <a:r>
              <a:rPr lang="en-US" sz="1600" dirty="0" smtClean="0"/>
              <a:t>system </a:t>
            </a:r>
            <a:r>
              <a:rPr lang="en-US" sz="1600" dirty="0"/>
              <a:t>as per Business </a:t>
            </a:r>
            <a:r>
              <a:rPr lang="en-US" sz="1600" dirty="0" smtClean="0"/>
              <a:t>needs</a:t>
            </a:r>
            <a:r>
              <a:rPr lang="en-US" sz="1600" dirty="0"/>
              <a:t>.</a:t>
            </a:r>
            <a:r>
              <a:rPr lang="en-US" sz="1600" dirty="0" smtClean="0"/>
              <a:t> </a:t>
            </a:r>
            <a:r>
              <a:rPr lang="en-US" sz="1600" dirty="0"/>
              <a:t> </a:t>
            </a:r>
            <a:endParaRPr lang="en-US" sz="1600" dirty="0" smtClean="0"/>
          </a:p>
          <a:p>
            <a:pPr lvl="0" fontAlgn="base"/>
            <a:endParaRPr lang="en-US" sz="1600" dirty="0"/>
          </a:p>
          <a:p>
            <a:r>
              <a:rPr lang="en-US" sz="1600" b="1" dirty="0"/>
              <a:t>Main motivation 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We can track stolen Goods, Cargos, kids and Dogs everything with the help of one single product.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US" sz="1600" dirty="0"/>
              <a:t>We are trying to make this project as cost effective as possible.</a:t>
            </a:r>
          </a:p>
          <a:p>
            <a:pPr marL="285750" lvl="0" indent="-285750" fontAlgn="base">
              <a:buFont typeface="Arial" panose="020B0604020202020204" pitchFamily="34" charset="0"/>
              <a:buChar char="•"/>
            </a:pPr>
            <a:r>
              <a:rPr lang="en-US" sz="1600" dirty="0" smtClean="0"/>
              <a:t>Product will </a:t>
            </a:r>
            <a:r>
              <a:rPr lang="en-US" sz="1600" dirty="0"/>
              <a:t>have very low Power Consumption and will be smart enough to change communication protocols as available to increase the life on single charge.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Also, the product will be IP67 Weather and dust </a:t>
            </a:r>
            <a:r>
              <a:rPr lang="en-US" sz="1600" dirty="0" smtClean="0"/>
              <a:t>protected.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534626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F96DA-063C-4A8A-B22F-0C29563B7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/>
              <a:t>Business</a:t>
            </a:r>
            <a:r>
              <a:rPr lang="en-US" b="1" dirty="0"/>
              <a:t> Model Canvas</a:t>
            </a: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665868"/>
            <a:ext cx="8229600" cy="359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198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0FE5C-57D2-4DF5-A553-B09993ED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Raspberry Pi 3 and GPS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21CC0-D59B-4772-A766-53C266462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" indent="0">
              <a:buNone/>
            </a:pPr>
            <a:r>
              <a:rPr lang="en-US" b="1" dirty="0"/>
              <a:t>Hardware: </a:t>
            </a:r>
          </a:p>
          <a:p>
            <a:pPr lvl="1"/>
            <a:r>
              <a:rPr lang="en-US" sz="2400" dirty="0"/>
              <a:t>Raspberry pi 3 </a:t>
            </a:r>
          </a:p>
          <a:p>
            <a:pPr lvl="1"/>
            <a:r>
              <a:rPr lang="en-US" sz="2400" dirty="0"/>
              <a:t>U-</a:t>
            </a:r>
            <a:r>
              <a:rPr lang="en-US" sz="2400" dirty="0" err="1"/>
              <a:t>blox</a:t>
            </a:r>
            <a:r>
              <a:rPr lang="en-US" sz="2400" dirty="0"/>
              <a:t> neo-6m </a:t>
            </a:r>
            <a:r>
              <a:rPr lang="en-US" sz="2400" dirty="0" err="1"/>
              <a:t>gps</a:t>
            </a:r>
            <a:r>
              <a:rPr lang="en-US" sz="2400" dirty="0"/>
              <a:t> with active antenna. </a:t>
            </a:r>
          </a:p>
          <a:p>
            <a:pPr lvl="1"/>
            <a:endParaRPr lang="en-US" sz="2400" dirty="0"/>
          </a:p>
          <a:p>
            <a:pPr marL="57150" indent="0">
              <a:buNone/>
            </a:pPr>
            <a:r>
              <a:rPr lang="en-US" sz="2800" b="1" dirty="0"/>
              <a:t>Software: </a:t>
            </a:r>
          </a:p>
          <a:p>
            <a:pPr lvl="2"/>
            <a:r>
              <a:rPr lang="en-US" sz="2000" dirty="0"/>
              <a:t>Raspbian OS:</a:t>
            </a:r>
          </a:p>
          <a:p>
            <a:pPr lvl="2"/>
            <a:endParaRPr lang="en-US" sz="2000" dirty="0"/>
          </a:p>
          <a:p>
            <a:pPr lvl="3"/>
            <a:endParaRPr lang="en-US" sz="1600" dirty="0"/>
          </a:p>
          <a:p>
            <a:pPr lvl="2"/>
            <a:r>
              <a:rPr lang="en-US" sz="2000" dirty="0"/>
              <a:t>Python libraries: serial, pynmea2, haversine, </a:t>
            </a:r>
            <a:r>
              <a:rPr lang="en-US" sz="2000" dirty="0" err="1"/>
              <a:t>AWSIoTPythonSDK.MQTTLib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BEE919-A77B-4EC5-B755-BBB15B915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403" y="4450682"/>
            <a:ext cx="68961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788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0FE5C-57D2-4DF5-A553-B09993ED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Raspberry Pi 3 and GPS</a:t>
            </a:r>
          </a:p>
        </p:txBody>
      </p:sp>
      <p:pic>
        <p:nvPicPr>
          <p:cNvPr id="5" name="Content Placeholder 4" descr="A circuit board&#10;&#10;Description generated with high confidence">
            <a:extLst>
              <a:ext uri="{FF2B5EF4-FFF2-40B4-BE49-F238E27FC236}">
                <a16:creationId xmlns:a16="http://schemas.microsoft.com/office/drawing/2014/main" id="{A4CC4BA1-2059-439F-BB7D-27ADD6FAD7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521" b="-14804"/>
          <a:stretch/>
        </p:blipFill>
        <p:spPr>
          <a:xfrm>
            <a:off x="523374" y="1919036"/>
            <a:ext cx="8229600" cy="4241131"/>
          </a:xfrm>
        </p:spPr>
      </p:pic>
    </p:spTree>
    <p:extLst>
      <p:ext uri="{BB962C8B-B14F-4D97-AF65-F5344CB8AC3E}">
        <p14:creationId xmlns:p14="http://schemas.microsoft.com/office/powerpoint/2010/main" val="2552207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0FE5C-57D2-4DF5-A553-B09993ED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AWS IoT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21CC0-D59B-4772-A766-53C266462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Register the device.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Creation of credentials.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Attach the credentials to the device.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Use of </a:t>
            </a:r>
            <a:r>
              <a:rPr lang="en-US" dirty="0" err="1"/>
              <a:t>AWSIoTPythonSDK.MQTTLib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F3476B-E869-4D15-B443-86A09BD6F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307" y="3881437"/>
            <a:ext cx="7604209" cy="137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39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0FE5C-57D2-4DF5-A553-B09993ED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Geo-fencing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21CC0-D59B-4772-A766-53C266462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 The application starts when the device starts up.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Cronjob:  tracker_app.sh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GPS tracker application: gps_tracker_app.py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Sends data to AWS and logs in a file.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err="1"/>
              <a:t>distance_threshold</a:t>
            </a:r>
            <a:r>
              <a:rPr lang="en-US" dirty="0"/>
              <a:t> = 10 , parameter controls whether to send the data or not.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Haversine function</a:t>
            </a:r>
          </a:p>
        </p:txBody>
      </p:sp>
    </p:spTree>
    <p:extLst>
      <p:ext uri="{BB962C8B-B14F-4D97-AF65-F5344CB8AC3E}">
        <p14:creationId xmlns:p14="http://schemas.microsoft.com/office/powerpoint/2010/main" val="683803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0FE5C-57D2-4DF5-A553-B09993ED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21CC0-D59B-4772-A766-53C266462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308683"/>
          </a:xfrm>
        </p:spPr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How to send data to AWS.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How geofencing works in our application. </a:t>
            </a:r>
          </a:p>
        </p:txBody>
      </p:sp>
    </p:spTree>
    <p:extLst>
      <p:ext uri="{BB962C8B-B14F-4D97-AF65-F5344CB8AC3E}">
        <p14:creationId xmlns:p14="http://schemas.microsoft.com/office/powerpoint/2010/main" val="3911368357"/>
      </p:ext>
    </p:extLst>
  </p:cSld>
  <p:clrMapOvr>
    <a:masterClrMapping/>
  </p:clrMapOvr>
</p:sld>
</file>

<file path=ppt/theme/theme1.xml><?xml version="1.0" encoding="utf-8"?>
<a:theme xmlns:a="http://schemas.openxmlformats.org/drawingml/2006/main" name="iSchool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6892</TotalTime>
  <Words>259</Words>
  <Application>Microsoft Office PowerPoint</Application>
  <PresentationFormat>On-screen Show (4:3)</PresentationFormat>
  <Paragraphs>73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Wingdings</vt:lpstr>
      <vt:lpstr>iSchoolTemplate</vt:lpstr>
      <vt:lpstr>Custom Design</vt:lpstr>
      <vt:lpstr>PowerPoint Presentation</vt:lpstr>
      <vt:lpstr>Agenda</vt:lpstr>
      <vt:lpstr>Problem Statement &amp; Motivation</vt:lpstr>
      <vt:lpstr>Business Model Canvas</vt:lpstr>
      <vt:lpstr>Raspberry Pi 3 and GPS</vt:lpstr>
      <vt:lpstr>Raspberry Pi 3 and GPS</vt:lpstr>
      <vt:lpstr>AWS IoT</vt:lpstr>
      <vt:lpstr>Geo-fencing</vt:lpstr>
      <vt:lpstr>Demo</vt:lpstr>
      <vt:lpstr>Visualization</vt:lpstr>
      <vt:lpstr>Issues/Resolutions</vt:lpstr>
      <vt:lpstr>References</vt:lpstr>
      <vt:lpstr>PowerPoint Presentation</vt:lpstr>
    </vt:vector>
  </TitlesOfParts>
  <Company>University of Illinois GSLIS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Christy Glaze</dc:creator>
  <cp:lastModifiedBy>Kanungo, Niteesh</cp:lastModifiedBy>
  <cp:revision>140</cp:revision>
  <dcterms:created xsi:type="dcterms:W3CDTF">2016-06-20T18:58:23Z</dcterms:created>
  <dcterms:modified xsi:type="dcterms:W3CDTF">2017-12-17T23:34:35Z</dcterms:modified>
</cp:coreProperties>
</file>